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308" r:id="rId2"/>
    <p:sldId id="309" r:id="rId3"/>
    <p:sldId id="310" r:id="rId4"/>
    <p:sldId id="311" r:id="rId5"/>
    <p:sldId id="316" r:id="rId6"/>
    <p:sldId id="312" r:id="rId7"/>
    <p:sldId id="315" r:id="rId8"/>
    <p:sldId id="313" r:id="rId9"/>
    <p:sldId id="314" r:id="rId10"/>
    <p:sldId id="317" r:id="rId11"/>
    <p:sldId id="318" r:id="rId12"/>
  </p:sldIdLst>
  <p:sldSz cx="24384000" cy="13716000"/>
  <p:notesSz cx="6858000" cy="9144000"/>
  <p:defaultTextStyle>
    <a:defPPr>
      <a:defRPr lang="en-US"/>
    </a:defPPr>
    <a:lvl1pPr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1pPr>
    <a:lvl2pPr marL="457200" indent="-2286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2pPr>
    <a:lvl3pPr marL="914400" indent="-4572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3pPr>
    <a:lvl4pPr marL="1371600" indent="-6858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4pPr>
    <a:lvl5pPr marL="1828800" indent="-9144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318" y="9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658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MS PGothic" panose="020B0600070205080204" pitchFamily="34" charset="-128"/>
        <a:cs typeface="Avenir Roman" charset="0"/>
        <a:sym typeface="Avenir Roman" charset="0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3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3449" y="952500"/>
            <a:ext cx="5251451" cy="114935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9101" y="952500"/>
            <a:ext cx="15601951" cy="1149350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9" y="8813800"/>
            <a:ext cx="20726400" cy="27241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9" y="5813425"/>
            <a:ext cx="20726400" cy="3000375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04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101" y="3238500"/>
            <a:ext cx="10426700" cy="920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1" y="3238500"/>
            <a:ext cx="10426700" cy="920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3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5"/>
            <a:ext cx="10774363" cy="12795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4363" cy="79025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5" y="3070225"/>
            <a:ext cx="10777537" cy="12795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5" y="4349750"/>
            <a:ext cx="10777537" cy="79025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1639" cy="23241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2"/>
            <a:ext cx="13631863" cy="117062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2870202"/>
            <a:ext cx="8021639" cy="938212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3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2"/>
            <a:ext cx="14630400" cy="1133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7"/>
            <a:ext cx="14630400" cy="160972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78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0">
          <a:gsLst>
            <a:gs pos="0">
              <a:srgbClr val="FFFFFF">
                <a:alpha val="58000"/>
              </a:srgbClr>
            </a:gs>
            <a:gs pos="100000">
              <a:srgbClr val="00733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689100" y="3238500"/>
            <a:ext cx="21005800" cy="920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+mj-lt"/>
          <a:ea typeface="MS PGothic" panose="020B0600070205080204" pitchFamily="34" charset="-128"/>
          <a:cs typeface="+mj-cs"/>
          <a:sym typeface="Helvetica Light" charset="0"/>
        </a:defRPr>
      </a:lvl1pPr>
      <a:lvl2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2pPr>
      <a:lvl3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3pPr>
      <a:lvl4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4pPr>
      <a:lvl5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5pPr>
      <a:lvl6pPr marL="3429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6858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0287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3716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47625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MS PGothic" panose="020B0600070205080204" pitchFamily="34" charset="-128"/>
          <a:cs typeface="+mn-cs"/>
          <a:sym typeface="Helvetica Light" charset="0"/>
        </a:defRPr>
      </a:lvl1pPr>
      <a:lvl2pPr marL="95250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142875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190500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238125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27241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30670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34099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37528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iStock000013063075_IllustrationWaveWhite.pdf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1" y="2393504"/>
            <a:ext cx="18286810" cy="87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60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64" y="11034464"/>
            <a:ext cx="10404746" cy="22140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593304"/>
            <a:ext cx="24384000" cy="9865096"/>
            <a:chOff x="3367782" y="593304"/>
            <a:chExt cx="18257266" cy="9865096"/>
          </a:xfrm>
        </p:grpSpPr>
        <p:pic>
          <p:nvPicPr>
            <p:cNvPr id="8" name="Picture 7" descr="Screen Shot 2012-09-14 at 12.34.26 PM.png"/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199" b="7385"/>
            <a:stretch/>
          </p:blipFill>
          <p:spPr bwMode="auto">
            <a:xfrm>
              <a:off x="3367782" y="593304"/>
              <a:ext cx="10354409" cy="9865096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9" t="4298" r="2857" b="20749"/>
            <a:stretch/>
          </p:blipFill>
          <p:spPr>
            <a:xfrm>
              <a:off x="13722190" y="665312"/>
              <a:ext cx="7902858" cy="979308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8835892" y="2897561"/>
            <a:ext cx="67810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 Narrow" panose="020B0606020202030204" pitchFamily="34" charset="0"/>
              </a:rPr>
              <a:t>Radiation Safety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02" y="5205544"/>
            <a:ext cx="4602947" cy="345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191000" y="1241377"/>
            <a:ext cx="1677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Testing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32" y="3536478"/>
            <a:ext cx="7772400" cy="818147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09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479032" y="5921897"/>
            <a:ext cx="1677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Final comments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398911" y="1384215"/>
            <a:ext cx="18931815" cy="1101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Why do we need radiation safety?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Some wireline logging tools use small sealed radioactive sources: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114800" lvl="8" indent="-685800">
              <a:buFont typeface="Arial" panose="020B0604020202020204" pitchFamily="34" charset="0"/>
              <a:buChar char="•"/>
            </a:pPr>
            <a:r>
              <a:rPr lang="en-US" dirty="0"/>
              <a:t>Cs137  -  gamma-gamma density</a:t>
            </a:r>
          </a:p>
          <a:p>
            <a:pPr marL="4114800" lvl="8" indent="-685800">
              <a:buFont typeface="Arial" panose="020B0604020202020204" pitchFamily="34" charset="0"/>
              <a:buChar char="•"/>
            </a:pPr>
            <a:r>
              <a:rPr lang="en-US" dirty="0"/>
              <a:t>Co60    -  gamma-gamma density</a:t>
            </a:r>
          </a:p>
          <a:p>
            <a:pPr marL="4114800" lvl="8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4114800" lvl="8" indent="-685800">
              <a:buFont typeface="Arial" panose="020B0604020202020204" pitchFamily="34" charset="0"/>
              <a:buChar char="•"/>
            </a:pPr>
            <a:r>
              <a:rPr lang="en-US" dirty="0"/>
              <a:t>Am241/Be -  neutron logging tools 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The energy released by the sources is relatively small, however strong controls to manage the hazards associated with these sources are mandated by Government.  </a:t>
            </a:r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911080" y="1241377"/>
            <a:ext cx="16057784" cy="1120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Government regulations </a:t>
            </a:r>
            <a:endParaRPr lang="en-US" dirty="0"/>
          </a:p>
          <a:p>
            <a:endParaRPr lang="en-US" dirty="0"/>
          </a:p>
          <a:p>
            <a:r>
              <a:rPr lang="en-US" i="1" u="sng" dirty="0"/>
              <a:t>Australia-wide Standards and Regulations</a:t>
            </a:r>
          </a:p>
          <a:p>
            <a:pPr algn="l"/>
            <a:endParaRPr lang="en-US" sz="2400" dirty="0"/>
          </a:p>
          <a:p>
            <a:pPr algn="l"/>
            <a:r>
              <a:rPr lang="en-US" dirty="0"/>
              <a:t>Code of Practice for the Safe Use of Sealed Radioactive Sources in Borehole Wireline Logging (1989)</a:t>
            </a:r>
          </a:p>
          <a:p>
            <a:pPr algn="l"/>
            <a:endParaRPr lang="en-US" sz="3200" dirty="0"/>
          </a:p>
          <a:p>
            <a:pPr algn="l"/>
            <a:r>
              <a:rPr lang="en-US" dirty="0"/>
              <a:t>Code of Practice for the Safe Transport of Radioactive Sources (1990)</a:t>
            </a:r>
          </a:p>
          <a:p>
            <a:pPr algn="l"/>
            <a:endParaRPr lang="en-US" dirty="0"/>
          </a:p>
          <a:p>
            <a:r>
              <a:rPr lang="en-US" i="1" u="sng" dirty="0"/>
              <a:t>Western Australian Regulations</a:t>
            </a:r>
          </a:p>
          <a:p>
            <a:endParaRPr lang="en-US" sz="2400" dirty="0"/>
          </a:p>
          <a:p>
            <a:pPr algn="l"/>
            <a:r>
              <a:rPr lang="en-US" sz="2400" dirty="0"/>
              <a:t>				</a:t>
            </a:r>
            <a:r>
              <a:rPr lang="en-US" dirty="0"/>
              <a:t>Radiation Safety Act (1975-1999)</a:t>
            </a:r>
          </a:p>
          <a:p>
            <a:endParaRPr lang="en-US" sz="3200" dirty="0"/>
          </a:p>
          <a:p>
            <a:pPr algn="l"/>
            <a:r>
              <a:rPr lang="en-US" dirty="0"/>
              <a:t>		Radiation Safety - General (1983-2000) and 				Transport of Radioactive Substances (2002)</a:t>
            </a:r>
            <a:endParaRPr lang="en-AU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614936" y="1467262"/>
            <a:ext cx="1843404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Statutory Obligations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sz="3200" dirty="0"/>
              <a:t>License to own and use radioactive sources.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sz="3200" dirty="0"/>
              <a:t>Appointment of a Radiation Safety Officer.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sz="3200" dirty="0"/>
              <a:t>Maintain a Radiation Safety and Protection Plan to the satisfaction of the Radiological Council (WA)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sz="3200" dirty="0"/>
              <a:t>Ensure all users adequately trained in safe handling of radioactive sources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sz="3200" dirty="0"/>
              <a:t>Maintain and keep records of personal protective devices and dose monitors for all users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sz="3200" dirty="0"/>
              <a:t>Ensure safe storage and handling procedures to ensure dose is below specified thresholds (ALAR)</a:t>
            </a:r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36" y="9306272"/>
            <a:ext cx="5393564" cy="40539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88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389995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191000" y="1241377"/>
            <a:ext cx="1677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Fitting the source into a tool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81" y="2393504"/>
            <a:ext cx="6562317" cy="507553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064" y="2393504"/>
            <a:ext cx="4892154" cy="50972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79" y="7786073"/>
            <a:ext cx="7033307" cy="527498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21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398912" y="1313384"/>
            <a:ext cx="16777864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            Key Principals to minimise exposure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114800" lvl="8" indent="-685800">
              <a:buFont typeface="Arial" panose="020B0604020202020204" pitchFamily="34" charset="0"/>
              <a:buChar char="•"/>
            </a:pPr>
            <a:r>
              <a:rPr lang="en-US" sz="6000" dirty="0"/>
              <a:t>Time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4114800" lvl="8" indent="-685800">
              <a:buFont typeface="Arial" panose="020B0604020202020204" pitchFamily="34" charset="0"/>
              <a:buChar char="•"/>
            </a:pPr>
            <a:r>
              <a:rPr lang="en-US" sz="6000" dirty="0"/>
              <a:t>Distance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6000" dirty="0"/>
          </a:p>
          <a:p>
            <a:pPr marL="4114800" lvl="8" indent="-685800">
              <a:buFont typeface="Arial" panose="020B0604020202020204" pitchFamily="34" charset="0"/>
              <a:buChar char="•"/>
            </a:pPr>
            <a:r>
              <a:rPr lang="en-US" sz="6000" dirty="0"/>
              <a:t>Shielding</a:t>
            </a:r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015" y="2776316"/>
            <a:ext cx="6531037" cy="489827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824" y="9218304"/>
            <a:ext cx="4600865" cy="317926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87" y="9218304"/>
            <a:ext cx="4447405" cy="318442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78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191000" y="1241377"/>
            <a:ext cx="1677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Keeping others safe</a:t>
            </a:r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12" y="2969569"/>
            <a:ext cx="12673408" cy="9515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7345" y="3401616"/>
            <a:ext cx="421968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Warning signs</a:t>
            </a:r>
            <a:endParaRPr lang="en-AU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9887744" y="4265712"/>
            <a:ext cx="2376264" cy="1512168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 w="lg" len="lg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9455696" y="8802216"/>
            <a:ext cx="44935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Exclusion zone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41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191000" y="1241377"/>
            <a:ext cx="1677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Personal monitoring devices</a:t>
            </a:r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878" y="3257601"/>
            <a:ext cx="3540260" cy="544706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80" y="3257600"/>
            <a:ext cx="5657850" cy="100584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88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191000" y="1241377"/>
            <a:ext cx="1677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Record keeping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76" y="2465513"/>
            <a:ext cx="15193688" cy="1072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28" y="6281936"/>
            <a:ext cx="99872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15" y="7229674"/>
            <a:ext cx="106583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90" y="8205986"/>
            <a:ext cx="112901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5" y="9153724"/>
            <a:ext cx="118616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5" y="10125274"/>
            <a:ext cx="131951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51" y="11068249"/>
            <a:ext cx="13957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918"/>
          <a:stretch/>
        </p:blipFill>
        <p:spPr bwMode="auto">
          <a:xfrm>
            <a:off x="6133801" y="12015988"/>
            <a:ext cx="1395712" cy="40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28304" y="4553745"/>
            <a:ext cx="2747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Max. annual dose</a:t>
            </a:r>
          </a:p>
          <a:p>
            <a:r>
              <a:rPr lang="en-US" sz="2400" b="1" dirty="0"/>
              <a:t>50,000 µ</a:t>
            </a:r>
            <a:r>
              <a:rPr lang="en-US" sz="2400" b="1" dirty="0" err="1"/>
              <a:t>Sv</a:t>
            </a:r>
            <a:r>
              <a:rPr lang="en-US" sz="2400" b="1" dirty="0"/>
              <a:t>/y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920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209</Words>
  <Application>Microsoft Office PowerPoint</Application>
  <PresentationFormat>Custom</PresentationFormat>
  <Paragraphs>107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PGothic</vt:lpstr>
      <vt:lpstr>MS PGothic</vt:lpstr>
      <vt:lpstr>Arial</vt:lpstr>
      <vt:lpstr>Arial Narrow</vt:lpstr>
      <vt:lpstr>Avenir Roman</vt:lpstr>
      <vt:lpstr>Calibri</vt:lpstr>
      <vt:lpstr>Helvetica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Phil Hawke</cp:lastModifiedBy>
  <cp:revision>250</cp:revision>
  <cp:lastPrinted>2014-06-10T02:21:17Z</cp:lastPrinted>
  <dcterms:modified xsi:type="dcterms:W3CDTF">2015-02-13T02:30:42Z</dcterms:modified>
</cp:coreProperties>
</file>